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2"/>
  </p:notesMasterIdLst>
  <p:sldIdLst>
    <p:sldId id="257" r:id="rId2"/>
    <p:sldId id="258" r:id="rId3"/>
    <p:sldId id="262" r:id="rId4"/>
    <p:sldId id="263" r:id="rId5"/>
    <p:sldId id="264" r:id="rId6"/>
    <p:sldId id="265" r:id="rId7"/>
    <p:sldId id="268" r:id="rId8"/>
    <p:sldId id="266" r:id="rId9"/>
    <p:sldId id="267" r:id="rId10"/>
    <p:sldId id="269" r:id="rId11"/>
    <p:sldId id="270" r:id="rId12"/>
    <p:sldId id="323" r:id="rId13"/>
    <p:sldId id="271" r:id="rId14"/>
    <p:sldId id="336" r:id="rId15"/>
    <p:sldId id="273" r:id="rId16"/>
    <p:sldId id="274" r:id="rId17"/>
    <p:sldId id="275" r:id="rId18"/>
    <p:sldId id="276" r:id="rId19"/>
    <p:sldId id="279" r:id="rId20"/>
    <p:sldId id="278" r:id="rId21"/>
    <p:sldId id="272" r:id="rId22"/>
    <p:sldId id="291" r:id="rId23"/>
    <p:sldId id="327" r:id="rId24"/>
    <p:sldId id="328" r:id="rId25"/>
    <p:sldId id="329" r:id="rId26"/>
    <p:sldId id="330" r:id="rId27"/>
    <p:sldId id="293" r:id="rId28"/>
    <p:sldId id="331" r:id="rId29"/>
    <p:sldId id="332" r:id="rId30"/>
    <p:sldId id="333" r:id="rId31"/>
    <p:sldId id="334" r:id="rId32"/>
    <p:sldId id="292" r:id="rId33"/>
    <p:sldId id="295" r:id="rId34"/>
    <p:sldId id="335" r:id="rId35"/>
    <p:sldId id="277" r:id="rId36"/>
    <p:sldId id="294" r:id="rId37"/>
    <p:sldId id="326" r:id="rId38"/>
    <p:sldId id="296" r:id="rId39"/>
    <p:sldId id="297" r:id="rId40"/>
    <p:sldId id="285" r:id="rId41"/>
    <p:sldId id="280" r:id="rId42"/>
    <p:sldId id="298" r:id="rId43"/>
    <p:sldId id="300" r:id="rId44"/>
    <p:sldId id="299" r:id="rId45"/>
    <p:sldId id="301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5" r:id="rId55"/>
    <p:sldId id="312" r:id="rId56"/>
    <p:sldId id="314" r:id="rId57"/>
    <p:sldId id="281" r:id="rId58"/>
    <p:sldId id="325" r:id="rId59"/>
    <p:sldId id="260" r:id="rId60"/>
    <p:sldId id="32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B48F-0E25-4C6D-90D7-5CB3C41339F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4653-DDE7-42C0-B178-A20C36FEB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9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14653-DDE7-42C0-B178-A20C36FEB86D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3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6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79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2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4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5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9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72B4-320D-4D32-860B-3C36E6FC7BE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F23664-435A-4ACB-893A-1C33BD5CE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1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1.jpeg" Type="http://schemas.openxmlformats.org/officeDocument/2006/relationships/image"/><Relationship Id="rId5" Target="../media/image19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1.jpeg" Type="http://schemas.openxmlformats.org/officeDocument/2006/relationships/image"/><Relationship Id="rId5" Target="../media/image19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49.pn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0.png" Type="http://schemas.openxmlformats.org/officeDocument/2006/relationships/image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50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4.jpeg" Type="http://schemas.openxmlformats.org/officeDocument/2006/relationships/image"/><Relationship Id="rId5" Target="../media/image63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5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57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.png" Type="http://schemas.openxmlformats.org/officeDocument/2006/relationships/image"/></Relationships>
</file>

<file path=ppt/slides/_rels/slide6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B16B6-E072-0F71-379E-D04D12FC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" r="455"/>
          <a:stretch>
            <a:fillRect/>
          </a:stretch>
        </p:blipFill>
        <p:spPr>
          <a:xfrm>
            <a:off x="1" y="0"/>
            <a:ext cx="2666082" cy="2731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5C60E-2746-7051-32CC-DBB704E116F6}"/>
              </a:ext>
            </a:extLst>
          </p:cNvPr>
          <p:cNvSpPr txBox="1"/>
          <p:nvPr/>
        </p:nvSpPr>
        <p:spPr>
          <a:xfrm>
            <a:off x="3844887" y="694062"/>
            <a:ext cx="5966698" cy="23083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Devon Fairtrade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Schools’ Conference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2025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E532D-2185-A986-7C04-D2DBEFF3EACF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5124680" cy="3420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26DC2-0A38-E2CF-1CFC-52B2477841B8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048" y="5594686"/>
            <a:ext cx="2078916" cy="1066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C985F-D617-61EB-43F1-57173CE79AA1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528" y="196422"/>
            <a:ext cx="1652159" cy="1902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359D35-8576-0BF1-89BD-5D5FB457F7E0}"/>
              </a:ext>
            </a:extLst>
          </p:cNvPr>
          <p:cNvSpPr txBox="1"/>
          <p:nvPr/>
        </p:nvSpPr>
        <p:spPr>
          <a:xfrm>
            <a:off x="5466934" y="3536414"/>
            <a:ext cx="5089855" cy="23083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4800">
                <a:latin charset="0" panose="030F0702030302020204" pitchFamily="66" typeface="Comic Sans MS"/>
              </a:rPr>
              <a:t>Tea from 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</a:rPr>
              <a:t> India, Kenya and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</a:rPr>
              <a:t>Sri Lanka</a:t>
            </a:r>
          </a:p>
        </p:txBody>
      </p:sp>
    </p:spTree>
    <p:extLst>
      <p:ext uri="{BB962C8B-B14F-4D97-AF65-F5344CB8AC3E}">
        <p14:creationId xmlns:p14="http://schemas.microsoft.com/office/powerpoint/2010/main" val="35716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74097-BFBA-ED51-BC94-FD44CD1D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3302C-B3E3-9B19-8D25-9EC0A8CD1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E4F2E5-3180-21B5-EB3B-695812393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D31F0-6B8B-E1C7-AF6F-5649093B23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50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6B152-D46F-0FBB-8472-B16FBC9E94E4}"/>
              </a:ext>
            </a:extLst>
          </p:cNvPr>
          <p:cNvSpPr txBox="1"/>
          <p:nvPr/>
        </p:nvSpPr>
        <p:spPr>
          <a:xfrm>
            <a:off x="5145024" y="673768"/>
            <a:ext cx="5126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Each picker takes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their full basket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to be weighed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at the weighing station</a:t>
            </a:r>
          </a:p>
        </p:txBody>
      </p:sp>
    </p:spTree>
    <p:extLst>
      <p:ext uri="{BB962C8B-B14F-4D97-AF65-F5344CB8AC3E}">
        <p14:creationId xmlns:p14="http://schemas.microsoft.com/office/powerpoint/2010/main" val="141956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2D69-0825-623C-229A-B92D7474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F6697-CE91-4E4D-C28F-0963515EC3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246" y="-21658"/>
            <a:ext cx="9201754" cy="690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A2C6DA-8DC4-39D0-6755-313C44F1D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308" y="-21658"/>
            <a:ext cx="926692" cy="1066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BB1A6A-D879-999A-1A23-90AE2BB874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997" y="6217919"/>
            <a:ext cx="1059224" cy="543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D8D00-3AE5-6125-5FF9-B5F2CD9BF52A}"/>
              </a:ext>
            </a:extLst>
          </p:cNvPr>
          <p:cNvSpPr txBox="1"/>
          <p:nvPr/>
        </p:nvSpPr>
        <p:spPr>
          <a:xfrm>
            <a:off x="19561" y="1691777"/>
            <a:ext cx="2970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sacks are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loaded onto a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lorry to be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taken to the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Tea Factory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F8AEE-B6D1-ED31-C514-90D38DCF50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F886-5B96-0959-72D6-CB067BB1F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23CB3-4037-776C-0BBE-C25EE5F3A7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32FA9-381B-763E-346C-DA4C921DF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9F5E2-7E22-57D1-0DF7-305BFBCBE8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647" y="223416"/>
            <a:ext cx="6486706" cy="3566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80AFA-2587-4E28-3F5B-9869173F1852}"/>
              </a:ext>
            </a:extLst>
          </p:cNvPr>
          <p:cNvSpPr txBox="1"/>
          <p:nvPr/>
        </p:nvSpPr>
        <p:spPr>
          <a:xfrm>
            <a:off x="236748" y="3979550"/>
            <a:ext cx="97113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As the number of farmers growing tea for the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company increased a new factory was required.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Fairtrade Premium money was used to construct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this factory which was finished in February 2021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and started to process tea in March 2021.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191E6-F24F-BA73-7414-CF4D999B136F}"/>
              </a:ext>
            </a:extLst>
          </p:cNvPr>
          <p:cNvSpPr txBox="1"/>
          <p:nvPr/>
        </p:nvSpPr>
        <p:spPr>
          <a:xfrm>
            <a:off x="354641" y="873114"/>
            <a:ext cx="2289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>
                <a:latin typeface="Comic Sans MS" panose="030F0702030302020204" pitchFamily="66" charset="0"/>
              </a:rPr>
              <a:t>Kamarich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Tea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Factory</a:t>
            </a:r>
          </a:p>
        </p:txBody>
      </p:sp>
    </p:spTree>
    <p:extLst>
      <p:ext uri="{BB962C8B-B14F-4D97-AF65-F5344CB8AC3E}">
        <p14:creationId xmlns:p14="http://schemas.microsoft.com/office/powerpoint/2010/main" val="31691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2051-5492-989B-03BB-83C22B7F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D4ECA-6070-B7E7-B860-D3F8AF132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F0070-7E65-96C4-039A-E1DD133A2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3DA55-5662-78F7-3C2F-DFA2A35D5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696" y="1097280"/>
            <a:ext cx="7680961" cy="576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82FD8A-86A1-CA8E-7B9F-5208C17EED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927" y="0"/>
            <a:ext cx="1071730" cy="12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13328-B052-594A-7719-B52F6582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773FD-6EF8-927C-964A-B6E7575E16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747" y="0"/>
            <a:ext cx="6688152" cy="501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0D7928-3FD6-D911-4E89-E1802EF31B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659" y="5905075"/>
            <a:ext cx="1631312" cy="83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71FBA-09CC-659A-64C0-A99185E419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5" y="67377"/>
            <a:ext cx="4263992" cy="3197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468BFA-5CD6-C954-6A6D-B21EF65705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899" y="67377"/>
            <a:ext cx="926692" cy="106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0DDE4-7863-569C-B287-5AAF7FF9B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8" y="4501615"/>
            <a:ext cx="4832350" cy="22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9384C-7CE1-571F-FF98-A25D63D3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CC3AF-9794-6103-44EF-D0B513209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480" y="164795"/>
            <a:ext cx="936365" cy="1078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6B609-2A7F-DD72-ED1D-0D7E8BE37F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416" y="6038447"/>
            <a:ext cx="1371429" cy="703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FDF85-7906-120C-E85C-8B6A7C567D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443D8-9B3C-8003-675E-B06AC1E6BBFB}"/>
              </a:ext>
            </a:extLst>
          </p:cNvPr>
          <p:cNvSpPr txBox="1"/>
          <p:nvPr/>
        </p:nvSpPr>
        <p:spPr>
          <a:xfrm>
            <a:off x="9156801" y="2709409"/>
            <a:ext cx="273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Withering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9-16 hours</a:t>
            </a:r>
          </a:p>
        </p:txBody>
      </p:sp>
    </p:spTree>
    <p:extLst>
      <p:ext uri="{BB962C8B-B14F-4D97-AF65-F5344CB8AC3E}">
        <p14:creationId xmlns:p14="http://schemas.microsoft.com/office/powerpoint/2010/main" val="353510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0F50-78C6-DA77-B0E8-D75CE82E3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D52CD-6C24-F575-F0DD-801CC9819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140" y="211994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4E9B17-D6EF-A682-A6DD-854D903747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608" y="5958038"/>
            <a:ext cx="1528111" cy="784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0D4C-4247-5903-3988-2E4EE88AA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50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E054A-9390-8DFA-7078-F19E042B8878}"/>
              </a:ext>
            </a:extLst>
          </p:cNvPr>
          <p:cNvSpPr txBox="1"/>
          <p:nvPr/>
        </p:nvSpPr>
        <p:spPr>
          <a:xfrm>
            <a:off x="5425448" y="1724762"/>
            <a:ext cx="4631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Rolling and Cutting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10 minutes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5629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8BDF7E8D-723A-8FC8-961E-6C048902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D559F-CEE5-F1EC-F44F-14CF4DFC800F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392" y="90056"/>
            <a:ext cx="904381" cy="1041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6435C-21C7-24B9-9E59-58407AA01EEB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16" y="6021371"/>
            <a:ext cx="1454751" cy="746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13D6F-6C51-6FC8-CB69-8377FB3DADDD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"/>
          <a:stretch>
            <a:fillRect/>
          </a:stretch>
        </p:blipFill>
        <p:spPr>
          <a:xfrm>
            <a:off x="0" y="0"/>
            <a:ext cx="9144001" cy="5515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17241-E19D-A1E6-1507-9C9E19B7095C}"/>
              </a:ext>
            </a:extLst>
          </p:cNvPr>
          <p:cNvSpPr txBox="1"/>
          <p:nvPr/>
        </p:nvSpPr>
        <p:spPr>
          <a:xfrm>
            <a:off x="324091" y="5775767"/>
            <a:ext cx="7255512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GB" sz="4000">
                <a:latin charset="0" panose="030F0702030302020204" pitchFamily="66" typeface="Comic Sans MS"/>
              </a:rPr>
              <a:t>Fermentation 90-100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C790E-1260-B5C5-A92D-924CBF9DED18}"/>
              </a:ext>
            </a:extLst>
          </p:cNvPr>
          <p:cNvSpPr txBox="1"/>
          <p:nvPr/>
        </p:nvSpPr>
        <p:spPr>
          <a:xfrm>
            <a:off x="7717414" y="2314995"/>
            <a:ext cx="4150495" cy="353943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r>
              <a:rPr dirty="0" lang="en-GB" sz="2800">
                <a:latin charset="0" panose="030F0702030302020204" pitchFamily="66" typeface="Comic Sans MS"/>
              </a:rPr>
              <a:t>During fermentation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tea leaves are exposed 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to oxygen causing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oxidation and  a series 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of chemical changes 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that transforms the </a:t>
            </a:r>
          </a:p>
          <a:p>
            <a:r>
              <a:rPr dirty="0" lang="en-GB" sz="2800">
                <a:latin charset="0" panose="030F0702030302020204" pitchFamily="66" typeface="Comic Sans MS"/>
              </a:rPr>
              <a:t>colour from </a:t>
            </a:r>
          </a:p>
          <a:p>
            <a:r>
              <a:rPr b="1" dirty="0" lang="en-GB" sz="2800">
                <a:latin charset="0" panose="030F0702030302020204" pitchFamily="66" typeface="Comic Sans MS"/>
              </a:rPr>
              <a:t>green to brown.</a:t>
            </a:r>
          </a:p>
        </p:txBody>
      </p:sp>
    </p:spTree>
    <p:extLst>
      <p:ext uri="{BB962C8B-B14F-4D97-AF65-F5344CB8AC3E}">
        <p14:creationId xmlns:p14="http://schemas.microsoft.com/office/powerpoint/2010/main" val="411239486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4F68D-87CD-CD27-8094-6A5B56BE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BD781-9C37-449B-9306-F3F2EC6E0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278" y="0"/>
            <a:ext cx="869482" cy="1001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4F1A9-B8B7-5724-ABED-48A3CF2341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54" y="6069455"/>
            <a:ext cx="1311006" cy="672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62623-3140-D90E-A7C1-B76C9606EE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14" y="105534"/>
            <a:ext cx="8884118" cy="5823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30728-8E82-1204-D3C6-C2953E892D90}"/>
              </a:ext>
            </a:extLst>
          </p:cNvPr>
          <p:cNvSpPr txBox="1"/>
          <p:nvPr/>
        </p:nvSpPr>
        <p:spPr>
          <a:xfrm>
            <a:off x="1867301" y="606945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Drying- 30 minutes </a:t>
            </a:r>
          </a:p>
        </p:txBody>
      </p:sp>
    </p:spTree>
    <p:extLst>
      <p:ext uri="{BB962C8B-B14F-4D97-AF65-F5344CB8AC3E}">
        <p14:creationId xmlns:p14="http://schemas.microsoft.com/office/powerpoint/2010/main" val="677960567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6CC777A3-172A-488F-B2E8-0995E8BB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5922D-B058-365F-F346-9202F4A6A45A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873" y="83092"/>
            <a:ext cx="926691" cy="1066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412E20-6DF5-8B71-46D3-43C4FB25FE76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043" y="6059878"/>
            <a:ext cx="1393287" cy="71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7FBDF-5C2F-7F32-345A-C88AF965893B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" t="68"/>
          <a:stretch>
            <a:fillRect/>
          </a:stretch>
        </p:blipFill>
        <p:spPr>
          <a:xfrm>
            <a:off x="933652" y="0"/>
            <a:ext cx="8123722" cy="545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B5FD3-F0F5-413B-E70C-E60772D64BFD}"/>
              </a:ext>
            </a:extLst>
          </p:cNvPr>
          <p:cNvSpPr txBox="1"/>
          <p:nvPr/>
        </p:nvSpPr>
        <p:spPr>
          <a:xfrm>
            <a:off x="1434163" y="5690546"/>
            <a:ext cx="7965642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GB" sz="4000">
                <a:latin charset="0" panose="030F0702030302020204" pitchFamily="66" typeface="Comic Sans MS"/>
              </a:rPr>
              <a:t>Sorting and grading -10 minutes </a:t>
            </a:r>
          </a:p>
        </p:txBody>
      </p:sp>
    </p:spTree>
    <p:extLst>
      <p:ext uri="{BB962C8B-B14F-4D97-AF65-F5344CB8AC3E}">
        <p14:creationId xmlns:p14="http://schemas.microsoft.com/office/powerpoint/2010/main" val="178486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827EF-9E0C-2418-BE3B-5580C2C2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2658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5DE64562-1AC3-F27B-ED25-8E81FBF0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315C0-0A34-1CCD-5978-AFCE214A4FC9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574" y="115741"/>
            <a:ext cx="752230" cy="866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D4DEB-1E68-8463-EE90-A9FA53BD21FE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359" y="6198669"/>
            <a:ext cx="1059224" cy="543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7F740-4C55-B692-D011-3A8664254E26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"/>
          <a:stretch>
            <a:fillRect/>
          </a:stretch>
        </p:blipFill>
        <p:spPr>
          <a:xfrm>
            <a:off x="147587" y="0"/>
            <a:ext cx="9144001" cy="5881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1D87E-CB8B-30DB-039D-5FC5E89CAC6E}"/>
              </a:ext>
            </a:extLst>
          </p:cNvPr>
          <p:cNvSpPr txBox="1"/>
          <p:nvPr/>
        </p:nvSpPr>
        <p:spPr>
          <a:xfrm>
            <a:off x="2695074" y="6034373"/>
            <a:ext cx="4270721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GB" sz="4000">
                <a:latin charset="0" panose="030F0702030302020204" pitchFamily="66" typeface="Comic Sans MS"/>
              </a:rPr>
              <a:t>Packing – 6 hours</a:t>
            </a:r>
          </a:p>
        </p:txBody>
      </p:sp>
    </p:spTree>
    <p:extLst>
      <p:ext uri="{BB962C8B-B14F-4D97-AF65-F5344CB8AC3E}">
        <p14:creationId xmlns:p14="http://schemas.microsoft.com/office/powerpoint/2010/main" val="244820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1306E-9330-AF3A-80EF-0947C50D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B12AE6-F2DB-9257-EA29-2FEBF0C728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747" y="0"/>
            <a:ext cx="6688152" cy="501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3A7481-74CF-25B2-1AB0-811EE17324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659" y="5905075"/>
            <a:ext cx="1631312" cy="83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ACD05-3DA5-A923-D39B-59D844997C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5" y="67377"/>
            <a:ext cx="4263992" cy="3197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F5CDC0-A278-6168-F694-E9B35FB0DF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899" y="67377"/>
            <a:ext cx="926692" cy="106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3FEC6-0203-0269-C95F-79EE5E940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8" y="4501615"/>
            <a:ext cx="4832350" cy="22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AF9F3-4C78-49E7-8F15-6E3C13DAC913}"/>
              </a:ext>
            </a:extLst>
          </p:cNvPr>
          <p:cNvSpPr txBox="1"/>
          <p:nvPr/>
        </p:nvSpPr>
        <p:spPr>
          <a:xfrm>
            <a:off x="3614057" y="18288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Tea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09F11-A54C-7A54-0A5F-3BD3524F47CA}"/>
              </a:ext>
            </a:extLst>
          </p:cNvPr>
          <p:cNvSpPr txBox="1"/>
          <p:nvPr/>
        </p:nvSpPr>
        <p:spPr>
          <a:xfrm>
            <a:off x="426720" y="1386560"/>
            <a:ext cx="98058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5400" dirty="0">
                <a:latin typeface="Comic Sans MS" panose="030F0702030302020204" pitchFamily="66" charset="0"/>
              </a:rPr>
              <a:t>True or False – 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Apart from water TEA is the world’s most popular drink?</a:t>
            </a:r>
          </a:p>
          <a:p>
            <a:endParaRPr lang="en-GB" sz="6000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37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CCB30-358B-5DC1-BE6B-1A7ED33C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6EB57-C0AB-2B33-899F-E5489A11A764}"/>
              </a:ext>
            </a:extLst>
          </p:cNvPr>
          <p:cNvSpPr txBox="1"/>
          <p:nvPr/>
        </p:nvSpPr>
        <p:spPr>
          <a:xfrm>
            <a:off x="3614057" y="18288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Tea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8070F-FAF5-D0AA-3A53-841FF031D20F}"/>
              </a:ext>
            </a:extLst>
          </p:cNvPr>
          <p:cNvSpPr txBox="1"/>
          <p:nvPr/>
        </p:nvSpPr>
        <p:spPr>
          <a:xfrm>
            <a:off x="287383" y="1361166"/>
            <a:ext cx="98058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2. Which country drinks the most tea in the world? </a:t>
            </a:r>
          </a:p>
          <a:p>
            <a:pPr marL="914400" indent="-914400">
              <a:buAutoNum type="alphaLcParenR"/>
            </a:pPr>
            <a:r>
              <a:rPr lang="en-GB" sz="5400" dirty="0">
                <a:latin typeface="Comic Sans MS" panose="030F0702030302020204" pitchFamily="66" charset="0"/>
              </a:rPr>
              <a:t>United Kingdom 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b) China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c) India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d) Turkey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24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309CC-0600-8179-CE26-E0AC3E73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ED2A1-E92D-FD7D-EBC9-13CD73BFB6CF}"/>
              </a:ext>
            </a:extLst>
          </p:cNvPr>
          <p:cNvSpPr txBox="1"/>
          <p:nvPr/>
        </p:nvSpPr>
        <p:spPr>
          <a:xfrm>
            <a:off x="3614057" y="18288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Tea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0237-CD50-F14D-A9FA-741D82AFABB4}"/>
              </a:ext>
            </a:extLst>
          </p:cNvPr>
          <p:cNvSpPr txBox="1"/>
          <p:nvPr/>
        </p:nvSpPr>
        <p:spPr>
          <a:xfrm>
            <a:off x="261257" y="1403976"/>
            <a:ext cx="98058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3. What percentage of tea is  		certified in the UK as 			 			Fairtrade?</a:t>
            </a:r>
          </a:p>
          <a:p>
            <a:pPr marL="457200" indent="-457200">
              <a:buAutoNum type="alphaLcParenR"/>
            </a:pPr>
            <a:r>
              <a:rPr lang="en-GB" sz="5400" dirty="0">
                <a:latin typeface="Comic Sans MS" panose="030F0702030302020204" pitchFamily="66" charset="0"/>
              </a:rPr>
              <a:t>10%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b) 50%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c) 75%</a:t>
            </a:r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47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26B0C-662E-947B-8FBD-03168C65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A9082-CB34-5CFF-CD23-A622A11F1D3C}"/>
              </a:ext>
            </a:extLst>
          </p:cNvPr>
          <p:cNvSpPr txBox="1"/>
          <p:nvPr/>
        </p:nvSpPr>
        <p:spPr>
          <a:xfrm>
            <a:off x="3614057" y="18288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Tea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03F78-054C-0BFA-903F-FC1C8C1B46DF}"/>
              </a:ext>
            </a:extLst>
          </p:cNvPr>
          <p:cNvSpPr txBox="1"/>
          <p:nvPr/>
        </p:nvSpPr>
        <p:spPr>
          <a:xfrm>
            <a:off x="531223" y="742125"/>
            <a:ext cx="98058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en-GB" sz="5400" dirty="0">
                <a:latin typeface="Comic Sans MS" panose="030F0702030302020204" pitchFamily="66" charset="0"/>
              </a:rPr>
              <a:t>4. Which country grows the most Fairtrade tea? 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pPr marL="1143000" indent="-1143000">
              <a:buAutoNum type="alphaLcParenR"/>
            </a:pPr>
            <a:r>
              <a:rPr lang="en-GB" sz="5400" dirty="0">
                <a:latin typeface="Comic Sans MS" panose="030F0702030302020204" pitchFamily="66" charset="0"/>
              </a:rPr>
              <a:t>China</a:t>
            </a:r>
          </a:p>
          <a:p>
            <a:pPr marL="1143000" indent="-1143000">
              <a:buAutoNum type="alphaLcParenR"/>
            </a:pPr>
            <a:r>
              <a:rPr lang="en-GB" sz="5400" dirty="0">
                <a:latin typeface="Comic Sans MS" panose="030F0702030302020204" pitchFamily="66" charset="0"/>
              </a:rPr>
              <a:t>India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c)  Kenya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3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B694-C8C4-38F4-AEB6-6D206C1BE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FEEB2-CD8E-6946-654C-DAAE048B3109}"/>
              </a:ext>
            </a:extLst>
          </p:cNvPr>
          <p:cNvSpPr txBox="1"/>
          <p:nvPr/>
        </p:nvSpPr>
        <p:spPr>
          <a:xfrm>
            <a:off x="3614057" y="18288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Tea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EA9CA-4819-F826-9D8B-2AE379FCC3E9}"/>
              </a:ext>
            </a:extLst>
          </p:cNvPr>
          <p:cNvSpPr txBox="1"/>
          <p:nvPr/>
        </p:nvSpPr>
        <p:spPr>
          <a:xfrm>
            <a:off x="409304" y="855336"/>
            <a:ext cx="9805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5400" dirty="0">
                <a:latin typeface="Comic Sans MS" panose="030F0702030302020204" pitchFamily="66" charset="0"/>
              </a:rPr>
              <a:t>5. How many cups of tea are drunk in Britain per day? Our population is 69.2 million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pPr marL="914400" indent="-914400">
              <a:buAutoNum type="alphaLcParenR"/>
            </a:pPr>
            <a:r>
              <a:rPr lang="en-GB" sz="5400" dirty="0">
                <a:latin typeface="Comic Sans MS" panose="030F0702030302020204" pitchFamily="66" charset="0"/>
              </a:rPr>
              <a:t>50 million b) 120 million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c) 160 million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76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EA39B7-E4E2-5605-F3D8-DBFE80A0910A}"/>
              </a:ext>
            </a:extLst>
          </p:cNvPr>
          <p:cNvSpPr txBox="1"/>
          <p:nvPr/>
        </p:nvSpPr>
        <p:spPr>
          <a:xfrm>
            <a:off x="584598" y="1455462"/>
            <a:ext cx="91701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6. Where does tea grow in Kenya?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76247-AC5F-199B-D03C-20ABAA29A4CE}"/>
              </a:ext>
            </a:extLst>
          </p:cNvPr>
          <p:cNvSpPr txBox="1"/>
          <p:nvPr/>
        </p:nvSpPr>
        <p:spPr>
          <a:xfrm>
            <a:off x="3520440" y="0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Tea Quiz</a:t>
            </a:r>
          </a:p>
        </p:txBody>
      </p:sp>
    </p:spTree>
    <p:extLst>
      <p:ext uri="{BB962C8B-B14F-4D97-AF65-F5344CB8AC3E}">
        <p14:creationId xmlns:p14="http://schemas.microsoft.com/office/powerpoint/2010/main" val="182104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06D06-74E2-CEB7-DDE8-05CE8E68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79063-B28F-731E-74D6-102746C5074E}"/>
              </a:ext>
            </a:extLst>
          </p:cNvPr>
          <p:cNvSpPr txBox="1"/>
          <p:nvPr/>
        </p:nvSpPr>
        <p:spPr>
          <a:xfrm>
            <a:off x="366884" y="1856056"/>
            <a:ext cx="91701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7. When the tea picker has a full basket  of tea leaves what happens next?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4A723-F387-C5FB-CA21-5BE9205AD4C4}"/>
              </a:ext>
            </a:extLst>
          </p:cNvPr>
          <p:cNvSpPr txBox="1"/>
          <p:nvPr/>
        </p:nvSpPr>
        <p:spPr>
          <a:xfrm>
            <a:off x="3224348" y="86975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Tea Quiz</a:t>
            </a:r>
          </a:p>
        </p:txBody>
      </p:sp>
    </p:spTree>
    <p:extLst>
      <p:ext uri="{BB962C8B-B14F-4D97-AF65-F5344CB8AC3E}">
        <p14:creationId xmlns:p14="http://schemas.microsoft.com/office/powerpoint/2010/main" val="62304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BB1C9-4E7C-C94E-455F-959E3E38C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85440-83DE-9797-BD1D-1E3C9DCCAD68}"/>
              </a:ext>
            </a:extLst>
          </p:cNvPr>
          <p:cNvSpPr txBox="1"/>
          <p:nvPr/>
        </p:nvSpPr>
        <p:spPr>
          <a:xfrm>
            <a:off x="459376" y="923330"/>
            <a:ext cx="917012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8. Put the six process at the tea factory in order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Drying,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Packing,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Withering,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Rolling and Cutting,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Sorting and Grading, Fermentation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76CB1-AB9B-0793-64BE-8791D2F02487}"/>
              </a:ext>
            </a:extLst>
          </p:cNvPr>
          <p:cNvSpPr txBox="1"/>
          <p:nvPr/>
        </p:nvSpPr>
        <p:spPr>
          <a:xfrm>
            <a:off x="3529148" y="0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Tea Quiz</a:t>
            </a:r>
          </a:p>
        </p:txBody>
      </p:sp>
    </p:spTree>
    <p:extLst>
      <p:ext uri="{BB962C8B-B14F-4D97-AF65-F5344CB8AC3E}">
        <p14:creationId xmlns:p14="http://schemas.microsoft.com/office/powerpoint/2010/main" val="191674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ABA0-E856-FFAF-2BD8-E3313515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FEBB8-74EF-085D-E83F-5EF2CFCF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C8F9DA-09F2-6F8A-66A3-BA3FAC4E4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144" y="220516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1AC616-55A7-8812-6BF9-44A4F6FEB7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442" y="5675367"/>
            <a:ext cx="2078916" cy="10668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D5C3D-BC69-70DE-4381-4BCA92898329}"/>
              </a:ext>
            </a:extLst>
          </p:cNvPr>
          <p:cNvCxnSpPr/>
          <p:nvPr/>
        </p:nvCxnSpPr>
        <p:spPr>
          <a:xfrm>
            <a:off x="4181475" y="3000375"/>
            <a:ext cx="2400300" cy="1304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764453-4540-C031-6806-00252D40D68A}"/>
              </a:ext>
            </a:extLst>
          </p:cNvPr>
          <p:cNvCxnSpPr>
            <a:cxnSpLocks/>
          </p:cNvCxnSpPr>
          <p:nvPr/>
        </p:nvCxnSpPr>
        <p:spPr>
          <a:xfrm flipH="1">
            <a:off x="7762875" y="2219325"/>
            <a:ext cx="24765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D886F1-1B02-E867-B5B9-5A0A891F138C}"/>
              </a:ext>
            </a:extLst>
          </p:cNvPr>
          <p:cNvCxnSpPr/>
          <p:nvPr/>
        </p:nvCxnSpPr>
        <p:spPr>
          <a:xfrm flipH="1" flipV="1">
            <a:off x="7848600" y="4029075"/>
            <a:ext cx="2209800" cy="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E6E800-2E96-37C5-2BBB-94B37A13530E}"/>
              </a:ext>
            </a:extLst>
          </p:cNvPr>
          <p:cNvSpPr txBox="1"/>
          <p:nvPr/>
        </p:nvSpPr>
        <p:spPr>
          <a:xfrm>
            <a:off x="3276600" y="2886075"/>
            <a:ext cx="10287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Kenya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0E455-D6C5-22F1-9D36-15769F8209F4}"/>
              </a:ext>
            </a:extLst>
          </p:cNvPr>
          <p:cNvSpPr txBox="1"/>
          <p:nvPr/>
        </p:nvSpPr>
        <p:spPr>
          <a:xfrm>
            <a:off x="10239375" y="192611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5E670-9E73-ACD6-D81F-B3FB9750D863}"/>
              </a:ext>
            </a:extLst>
          </p:cNvPr>
          <p:cNvSpPr txBox="1"/>
          <p:nvPr/>
        </p:nvSpPr>
        <p:spPr>
          <a:xfrm>
            <a:off x="10130844" y="400489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Sri Lanka</a:t>
            </a:r>
          </a:p>
        </p:txBody>
      </p:sp>
    </p:spTree>
    <p:extLst>
      <p:ext uri="{BB962C8B-B14F-4D97-AF65-F5344CB8AC3E}">
        <p14:creationId xmlns:p14="http://schemas.microsoft.com/office/powerpoint/2010/main" val="2551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D0FB3-FFED-3C52-D850-FBF28668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20704-3521-1F68-C27C-A15A0BB44EF4}"/>
              </a:ext>
            </a:extLst>
          </p:cNvPr>
          <p:cNvSpPr txBox="1"/>
          <p:nvPr/>
        </p:nvSpPr>
        <p:spPr>
          <a:xfrm>
            <a:off x="398416" y="1920895"/>
            <a:ext cx="91701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Comic Sans MS" panose="030F0702030302020204" pitchFamily="66" charset="0"/>
              </a:rPr>
              <a:t>9.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At which stage did the leaves change colour from green to brown?</a:t>
            </a:r>
            <a:endParaRPr lang="en-GB" sz="5400" dirty="0"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B6942-5DE3-EBEA-44C6-49817C7C5BB3}"/>
              </a:ext>
            </a:extLst>
          </p:cNvPr>
          <p:cNvSpPr txBox="1"/>
          <p:nvPr/>
        </p:nvSpPr>
        <p:spPr>
          <a:xfrm>
            <a:off x="3468188" y="0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Tea Quiz</a:t>
            </a:r>
          </a:p>
        </p:txBody>
      </p:sp>
    </p:spTree>
    <p:extLst>
      <p:ext uri="{BB962C8B-B14F-4D97-AF65-F5344CB8AC3E}">
        <p14:creationId xmlns:p14="http://schemas.microsoft.com/office/powerpoint/2010/main" val="2030383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6422-305D-EC4E-28E5-894E724A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92D5B-B7D0-88D6-BB33-B370863B314B}"/>
              </a:ext>
            </a:extLst>
          </p:cNvPr>
          <p:cNvSpPr txBox="1"/>
          <p:nvPr/>
        </p:nvSpPr>
        <p:spPr>
          <a:xfrm>
            <a:off x="602015" y="671691"/>
            <a:ext cx="917012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Tea Quiz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Comic Sans MS" panose="030F0702030302020204" pitchFamily="66" charset="0"/>
              </a:rPr>
              <a:t>10.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What is the Fairtrade Co-operative tea company’s name in Kenya?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7661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EC62-92AA-65C7-FD7A-5A11A96A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F3AA8-EB00-1579-8275-BAEF8D56FB32}"/>
              </a:ext>
            </a:extLst>
          </p:cNvPr>
          <p:cNvSpPr txBox="1"/>
          <p:nvPr/>
        </p:nvSpPr>
        <p:spPr>
          <a:xfrm>
            <a:off x="3614057" y="313508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Tea Quiz -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F1E7C-1DED-75AB-5E06-D2943DAB4FF3}"/>
              </a:ext>
            </a:extLst>
          </p:cNvPr>
          <p:cNvSpPr txBox="1"/>
          <p:nvPr/>
        </p:nvSpPr>
        <p:spPr>
          <a:xfrm>
            <a:off x="339633" y="707291"/>
            <a:ext cx="1126018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/>
              <a:t>Apart from water TEA is the world’s most popular drink?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	</a:t>
            </a:r>
            <a:r>
              <a:rPr lang="en-GB" sz="3200" b="1" dirty="0">
                <a:solidFill>
                  <a:srgbClr val="FF0000"/>
                </a:solidFill>
              </a:rPr>
              <a:t>True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endParaRPr lang="en-GB" b="1" dirty="0"/>
          </a:p>
          <a:p>
            <a:endParaRPr lang="en-GB" b="1" dirty="0"/>
          </a:p>
          <a:p>
            <a:r>
              <a:rPr lang="en-GB" sz="2800" b="1" dirty="0"/>
              <a:t>2. Which country drinks the most tea in the world? </a:t>
            </a:r>
          </a:p>
          <a:p>
            <a:endParaRPr lang="en-GB" b="1" dirty="0"/>
          </a:p>
          <a:p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d) Turkey</a:t>
            </a:r>
          </a:p>
          <a:p>
            <a:endParaRPr lang="en-GB" sz="2800" b="1" dirty="0"/>
          </a:p>
          <a:p>
            <a:r>
              <a:rPr lang="en-GB" sz="2800" b="1" dirty="0"/>
              <a:t>3. What percentage of tea is certified in the UK as Fairtrade?</a:t>
            </a:r>
          </a:p>
          <a:p>
            <a:endParaRPr lang="en-GB" b="1" dirty="0"/>
          </a:p>
          <a:p>
            <a:pPr marL="457200" indent="-457200">
              <a:buAutoNum type="alphaLcParenR"/>
            </a:pPr>
            <a:r>
              <a:rPr lang="en-GB" sz="2800" b="1" dirty="0">
                <a:solidFill>
                  <a:srgbClr val="FF0000"/>
                </a:solidFill>
              </a:rPr>
              <a:t>10%</a:t>
            </a:r>
            <a:r>
              <a:rPr lang="en-GB" sz="2800" b="1" dirty="0"/>
              <a:t> </a:t>
            </a:r>
          </a:p>
          <a:p>
            <a:endParaRPr lang="en-GB" sz="2400" b="1" dirty="0"/>
          </a:p>
          <a:p>
            <a:r>
              <a:rPr lang="en-GB" sz="2800" b="1" dirty="0"/>
              <a:t>4. Which country grows the most Fairtrade tea? </a:t>
            </a:r>
          </a:p>
          <a:p>
            <a:endParaRPr lang="en-GB" b="1" dirty="0"/>
          </a:p>
          <a:p>
            <a:r>
              <a:rPr lang="en-GB" sz="2800" b="1" dirty="0">
                <a:solidFill>
                  <a:srgbClr val="FF0000"/>
                </a:solidFill>
              </a:rPr>
              <a:t>c) Kenya</a:t>
            </a:r>
          </a:p>
          <a:p>
            <a:endParaRPr lang="en-GB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6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67BD-B0AA-2C7A-A224-48FB2C89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6F27C-1A92-135D-3E25-80B6E5F12268}"/>
              </a:ext>
            </a:extLst>
          </p:cNvPr>
          <p:cNvSpPr txBox="1"/>
          <p:nvPr/>
        </p:nvSpPr>
        <p:spPr>
          <a:xfrm>
            <a:off x="408576" y="833917"/>
            <a:ext cx="917012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</a:rPr>
              <a:t>5. How many cups of tea are drunk in Britain per day? Our population is 69.2 million</a:t>
            </a:r>
          </a:p>
          <a:p>
            <a:pPr lvl="0"/>
            <a:r>
              <a:rPr lang="en-GB" sz="2800" b="1" dirty="0">
                <a:solidFill>
                  <a:srgbClr val="FF0000"/>
                </a:solidFill>
              </a:rPr>
              <a:t>c) 160 million</a:t>
            </a: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400" dirty="0"/>
              <a:t>6. </a:t>
            </a:r>
            <a:r>
              <a:rPr lang="en-GB" sz="2800" b="1" dirty="0"/>
              <a:t>Where does tea grow in Kenya?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Nandi Hills, Eldoret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7</a:t>
            </a:r>
            <a:r>
              <a:rPr lang="en-GB" sz="2400" b="1" dirty="0"/>
              <a:t>. </a:t>
            </a:r>
            <a:r>
              <a:rPr lang="en-GB" sz="2800" b="1" dirty="0"/>
              <a:t>When the tea picker has a full basket  of tea leaves what happens next?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The picked tea is weighed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456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28603-CBC7-2507-C4A5-3D824C1123AC}"/>
              </a:ext>
            </a:extLst>
          </p:cNvPr>
          <p:cNvSpPr txBox="1"/>
          <p:nvPr/>
        </p:nvSpPr>
        <p:spPr>
          <a:xfrm>
            <a:off x="202472" y="101904"/>
            <a:ext cx="963821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8. </a:t>
            </a:r>
            <a:r>
              <a:rPr lang="en-GB" sz="2800" b="1" dirty="0">
                <a:solidFill>
                  <a:prstClr val="black"/>
                </a:solidFill>
              </a:rPr>
              <a:t>Put the six process at the tea factory in order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Withering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Rolling and Cutting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Fermentation 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Drying 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Sorting and Grading </a:t>
            </a:r>
          </a:p>
          <a:p>
            <a:pPr lvl="0"/>
            <a:r>
              <a:rPr lang="en-GB" sz="3200">
                <a:solidFill>
                  <a:srgbClr val="FF0000"/>
                </a:solidFill>
              </a:rPr>
              <a:t>Packing</a:t>
            </a:r>
            <a:endParaRPr lang="en-GB" sz="3200" dirty="0">
              <a:solidFill>
                <a:srgbClr val="FF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9. Which stage did the leaves change colour from green to brown?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Fermentation or Oxidation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10. What is the tea co-operative company’s name in Kenya? 	</a:t>
            </a:r>
            <a:endParaRPr lang="en-GB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</a:rPr>
              <a:t>   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</a:rPr>
              <a:t>Sireet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439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32E7C0B2-4EF4-C9DE-9B0E-6342C41B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F4528-EA26-0B1F-D8B4-890A7558F8E6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43B05-46B8-5D2F-DBD8-02A42C3905E2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15926-C076-89C5-C90F-E087FA27E7D5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" r="95"/>
          <a:stretch>
            <a:fillRect/>
          </a:stretch>
        </p:blipFill>
        <p:spPr>
          <a:xfrm>
            <a:off x="448819" y="23010"/>
            <a:ext cx="5104958" cy="6811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BF74C-39D4-9137-FF20-99FBA9D7D1B3}"/>
              </a:ext>
            </a:extLst>
          </p:cNvPr>
          <p:cNvSpPr txBox="1"/>
          <p:nvPr/>
        </p:nvSpPr>
        <p:spPr>
          <a:xfrm>
            <a:off x="5797931" y="305360"/>
            <a:ext cx="4382931" cy="740202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GB" sz="4000">
                <a:latin charset="0" panose="030F0702030302020204" pitchFamily="66" typeface="Comic Sans MS"/>
              </a:rPr>
              <a:t>Tea Tasting</a:t>
            </a:r>
          </a:p>
          <a:p>
            <a:endParaRPr dirty="0" lang="en-GB" sz="1100">
              <a:latin charset="0" panose="030F0702030302020204" pitchFamily="66" typeface="Comic Sans MS"/>
            </a:endParaRPr>
          </a:p>
          <a:p>
            <a:r>
              <a:rPr dirty="0" lang="en-GB" sz="4000">
                <a:latin charset="0" panose="030F0702030302020204" pitchFamily="66" typeface="Comic Sans MS"/>
              </a:rPr>
              <a:t>Darjeeling</a:t>
            </a:r>
          </a:p>
          <a:p>
            <a:r>
              <a:rPr dirty="0" lang="en-GB" sz="4000">
                <a:latin charset="0" panose="030F0702030302020204" pitchFamily="66" typeface="Comic Sans MS"/>
              </a:rPr>
              <a:t>Ceylon</a:t>
            </a:r>
          </a:p>
          <a:p>
            <a:r>
              <a:rPr dirty="0" lang="en-GB" sz="4000">
                <a:latin charset="0" panose="030F0702030302020204" pitchFamily="66" typeface="Comic Sans MS"/>
              </a:rPr>
              <a:t>Kenyan</a:t>
            </a:r>
          </a:p>
          <a:p>
            <a:endParaRPr dirty="0" lang="en-GB" sz="3200">
              <a:latin charset="0" panose="030F0702030302020204" pitchFamily="66" typeface="Comic Sans MS"/>
            </a:endParaRPr>
          </a:p>
          <a:p>
            <a:r>
              <a:rPr dirty="0" lang="en-GB" sz="3200">
                <a:latin charset="0" panose="030F0702030302020204" pitchFamily="66" typeface="Comic Sans MS"/>
              </a:rPr>
              <a:t>Shape/smell of leaves</a:t>
            </a:r>
            <a:endParaRPr dirty="0" lang="en-GB" sz="4000">
              <a:latin charset="0" panose="030F0702030302020204" pitchFamily="66" typeface="Comic Sans MS"/>
            </a:endParaRPr>
          </a:p>
          <a:p>
            <a:r>
              <a:rPr dirty="0" lang="en-GB" sz="3200">
                <a:latin charset="0" panose="030F0702030302020204" pitchFamily="66" typeface="Comic Sans MS"/>
              </a:rPr>
              <a:t>Colour of liquor</a:t>
            </a:r>
          </a:p>
          <a:p>
            <a:r>
              <a:rPr dirty="0" lang="en-GB" sz="3200">
                <a:latin charset="0" panose="030F0702030302020204" pitchFamily="66" typeface="Comic Sans MS"/>
              </a:rPr>
              <a:t>Aroma or smell</a:t>
            </a:r>
          </a:p>
          <a:p>
            <a:r>
              <a:rPr dirty="0" lang="en-GB" sz="3200">
                <a:latin charset="0" panose="030F0702030302020204" pitchFamily="66" typeface="Comic Sans MS"/>
              </a:rPr>
              <a:t>Taste/flavour of tea</a:t>
            </a:r>
          </a:p>
          <a:p>
            <a:r>
              <a:rPr dirty="0" lang="en-GB" sz="3200">
                <a:latin charset="0" panose="030F0702030302020204" pitchFamily="66" typeface="Comic Sans MS"/>
              </a:rPr>
              <a:t>Finish/feeling in</a:t>
            </a:r>
          </a:p>
          <a:p>
            <a:r>
              <a:rPr dirty="0" lang="en-GB" sz="3200">
                <a:latin charset="0" panose="030F0702030302020204" pitchFamily="66" typeface="Comic Sans MS"/>
              </a:rPr>
              <a:t>mouth</a:t>
            </a:r>
          </a:p>
          <a:p>
            <a:endParaRPr dirty="0" lang="en-GB" sz="4000">
              <a:latin charset="0" panose="030F0702030302020204" pitchFamily="66" typeface="Comic Sans MS"/>
            </a:endParaRPr>
          </a:p>
          <a:p>
            <a:endParaRPr dirty="0" lang="en-GB" sz="4000">
              <a:latin charset="0" panose="030F0702030302020204" pitchFamily="66"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9819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A3309-3F2C-F8EF-604F-8024709F3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7" y="976924"/>
            <a:ext cx="2981202" cy="215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C598E-463C-F92C-72CD-9E6B644EB4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20" y="976924"/>
            <a:ext cx="2981202" cy="2152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A041D-A262-5D28-B7D8-EA43CFF04A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7" y="4137374"/>
            <a:ext cx="2981202" cy="215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5C5A6-8637-5C43-1C77-573336840E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205" y="4137374"/>
            <a:ext cx="2981202" cy="215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9FF55-8006-FE57-462F-1E26165176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194" y="1182704"/>
            <a:ext cx="2877561" cy="193259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6422702-8A81-A1DD-80A4-140B9B08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17" y="463544"/>
            <a:ext cx="2293620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Colour of Liquor</a:t>
            </a:r>
            <a:endParaRPr lang="en-GB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8F36AA4-FC41-7E3D-1DA8-95DF346E9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870" y="787859"/>
            <a:ext cx="2183130" cy="50609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Shape of leaves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67B3F7E-F142-137A-681B-27A8463C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361" y="458464"/>
            <a:ext cx="1010920" cy="49085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Aroma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C7C3027-1DF6-1730-0C78-F850E020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167" y="3465794"/>
            <a:ext cx="3317240" cy="52641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Finish or feeling in mouth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613F4C4C-EC38-FA47-CBD1-81FEFD72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813" y="3527389"/>
            <a:ext cx="976630" cy="46482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Taste</a:t>
            </a:r>
            <a:endParaRPr lang="en-GB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82FDC001-DF87-756E-87F8-C16AAB16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481" y="3885339"/>
            <a:ext cx="615315" cy="25244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4023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6E748-125A-6423-A476-A46C30C70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9E64F-CA6F-18ED-25A0-442068036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" r="455"/>
          <a:stretch>
            <a:fillRect/>
          </a:stretch>
        </p:blipFill>
        <p:spPr>
          <a:xfrm>
            <a:off x="1" y="0"/>
            <a:ext cx="2666082" cy="2731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BC4DF-3C60-8A64-E60D-231635D7865D}"/>
              </a:ext>
            </a:extLst>
          </p:cNvPr>
          <p:cNvSpPr txBox="1"/>
          <p:nvPr/>
        </p:nvSpPr>
        <p:spPr>
          <a:xfrm>
            <a:off x="3844887" y="694062"/>
            <a:ext cx="5966698" cy="23083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Devon Fairtrade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Schools’ Conference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2025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673BB-2D12-4778-977A-5F7AC3930432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5476"/>
            <a:ext cx="3868950" cy="2582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D3DD9-5585-B746-EE48-E8D1BED7912A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048" y="5594686"/>
            <a:ext cx="2078916" cy="1066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790289-0AB0-03EE-68D2-2CBA43A90259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528" y="196422"/>
            <a:ext cx="1652159" cy="1902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0287B-8D58-9B09-650A-9294B3C3A756}"/>
              </a:ext>
            </a:extLst>
          </p:cNvPr>
          <p:cNvSpPr txBox="1"/>
          <p:nvPr/>
        </p:nvSpPr>
        <p:spPr>
          <a:xfrm>
            <a:off x="4736681" y="3679850"/>
            <a:ext cx="3825086" cy="144655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8800">
                <a:latin charset="0" panose="030F0702030302020204" pitchFamily="66" typeface="Comic Sans MS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861726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87712-0270-FA06-42F6-D57A7674BC38}"/>
              </a:ext>
            </a:extLst>
          </p:cNvPr>
          <p:cNvSpPr txBox="1"/>
          <p:nvPr/>
        </p:nvSpPr>
        <p:spPr>
          <a:xfrm>
            <a:off x="2346664" y="285982"/>
            <a:ext cx="57791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Sireet</a:t>
            </a:r>
            <a:r>
              <a:rPr lang="en-GB" sz="4400" dirty="0">
                <a:latin typeface="Comic Sans MS" panose="030F0702030302020204" pitchFamily="66" charset="0"/>
              </a:rPr>
              <a:t> Tea Factory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Environmental 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57838-2D50-C0F9-6491-FCC48D90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64" y="2079270"/>
            <a:ext cx="6096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4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6E324-2294-00A4-EB71-260AB818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3238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4283C-1F33-B8EF-A05D-FA73D7D1D8F4}"/>
              </a:ext>
            </a:extLst>
          </p:cNvPr>
          <p:cNvSpPr txBox="1"/>
          <p:nvPr/>
        </p:nvSpPr>
        <p:spPr>
          <a:xfrm>
            <a:off x="295836" y="197224"/>
            <a:ext cx="101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Eucalyptus Trees growing on the Tea Estate</a:t>
            </a:r>
          </a:p>
        </p:txBody>
      </p:sp>
    </p:spTree>
    <p:extLst>
      <p:ext uri="{BB962C8B-B14F-4D97-AF65-F5344CB8AC3E}">
        <p14:creationId xmlns:p14="http://schemas.microsoft.com/office/powerpoint/2010/main" val="158136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D6ECB-434B-0258-A561-D29174B67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B6F96-E926-0B7B-1B37-A2BDE7B2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180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F8CB7-7D2B-63CC-172B-9EB87C4466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084" y="5791108"/>
            <a:ext cx="2078916" cy="10668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183AE1-2AC2-D0B0-8B45-BC3DF474C9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421" y="0"/>
            <a:ext cx="1397579" cy="16090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85968B-3E1E-C945-2A0A-16B09376E59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57896" y="804510"/>
            <a:ext cx="1" cy="1799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23CB64-61F9-ABD3-2642-D32590EB4CDB}"/>
              </a:ext>
            </a:extLst>
          </p:cNvPr>
          <p:cNvSpPr txBox="1"/>
          <p:nvPr/>
        </p:nvSpPr>
        <p:spPr>
          <a:xfrm>
            <a:off x="2708365" y="158179"/>
            <a:ext cx="22990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Darjeeling</a:t>
            </a:r>
          </a:p>
        </p:txBody>
      </p:sp>
    </p:spTree>
    <p:extLst>
      <p:ext uri="{BB962C8B-B14F-4D97-AF65-F5344CB8AC3E}">
        <p14:creationId xmlns:p14="http://schemas.microsoft.com/office/powerpoint/2010/main" val="1553134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462FA-44E4-1C6C-4625-7032C47C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0B298-EC3E-BB69-3682-B09C44582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BE798D-5764-483B-2C1A-7755EA07C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E04CB0-251E-025D-7996-3D84BCB8B8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7" y="0"/>
            <a:ext cx="7779170" cy="5011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EDCFE-41A3-D527-07DB-D1484A80B707}"/>
              </a:ext>
            </a:extLst>
          </p:cNvPr>
          <p:cNvSpPr txBox="1"/>
          <p:nvPr/>
        </p:nvSpPr>
        <p:spPr>
          <a:xfrm>
            <a:off x="972875" y="5158533"/>
            <a:ext cx="6893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The trees are cut, left to season</a:t>
            </a:r>
          </a:p>
          <a:p>
            <a:pPr algn="ctr"/>
            <a:r>
              <a:rPr lang="en-GB" sz="3600" dirty="0"/>
              <a:t>and dry out in this wood lot </a:t>
            </a:r>
          </a:p>
          <a:p>
            <a:pPr algn="ctr"/>
            <a:r>
              <a:rPr lang="en-GB" sz="3600" dirty="0"/>
              <a:t>close to the factory.</a:t>
            </a:r>
          </a:p>
        </p:txBody>
      </p:sp>
    </p:spTree>
    <p:extLst>
      <p:ext uri="{BB962C8B-B14F-4D97-AF65-F5344CB8AC3E}">
        <p14:creationId xmlns:p14="http://schemas.microsoft.com/office/powerpoint/2010/main" val="2340079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A86F-FAD1-559C-FE8D-5B8B3022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A9A940-339E-9F8B-D3ED-74E80B3AD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F6A92-A3C4-9800-F3EE-DC3931ACE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9AB4E-024B-4990-F64A-B6C0FA523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0C4B9-9E16-D558-66B2-E908F131D7CF}"/>
              </a:ext>
            </a:extLst>
          </p:cNvPr>
          <p:cNvSpPr txBox="1"/>
          <p:nvPr/>
        </p:nvSpPr>
        <p:spPr>
          <a:xfrm>
            <a:off x="8439287" y="2151727"/>
            <a:ext cx="3669594" cy="30469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Heat from the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wood furnace is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used for the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Withering,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Fermentation and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Drying processes.</a:t>
            </a:r>
          </a:p>
        </p:txBody>
      </p:sp>
    </p:spTree>
    <p:extLst>
      <p:ext uri="{BB962C8B-B14F-4D97-AF65-F5344CB8AC3E}">
        <p14:creationId xmlns:p14="http://schemas.microsoft.com/office/powerpoint/2010/main" val="1531949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26E2A-03C7-82B5-8AE6-0CA94F60362E}"/>
              </a:ext>
            </a:extLst>
          </p:cNvPr>
          <p:cNvSpPr txBox="1"/>
          <p:nvPr/>
        </p:nvSpPr>
        <p:spPr>
          <a:xfrm>
            <a:off x="7343036" y="86280"/>
            <a:ext cx="484896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All wastewater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from the </a:t>
            </a:r>
            <a:r>
              <a:rPr lang="en-GB" sz="4000" dirty="0" err="1">
                <a:latin typeface="Comic Sans MS" panose="030F0702030302020204" pitchFamily="66" charset="0"/>
              </a:rPr>
              <a:t>Sireet</a:t>
            </a:r>
            <a:r>
              <a:rPr lang="en-GB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Tea Factory is piped through reed beds in this beautiful garden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near the factory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to be cleaned and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then re-used.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A348E-91B3-ECE4-9F67-E044DF5E8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38261" cy="5428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ABFF4-8307-C0A2-1B54-BDB202DD54D4}"/>
              </a:ext>
            </a:extLst>
          </p:cNvPr>
          <p:cNvSpPr txBox="1"/>
          <p:nvPr/>
        </p:nvSpPr>
        <p:spPr>
          <a:xfrm>
            <a:off x="348343" y="5573485"/>
            <a:ext cx="5365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Here are the eucalyptus trees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which belong to the factory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002123-A0AA-E11E-3D4B-9132B68B498F}"/>
              </a:ext>
            </a:extLst>
          </p:cNvPr>
          <p:cNvCxnSpPr/>
          <p:nvPr/>
        </p:nvCxnSpPr>
        <p:spPr>
          <a:xfrm flipH="1" flipV="1">
            <a:off x="2786743" y="1166949"/>
            <a:ext cx="1105988" cy="44326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248F52-62E2-D522-DAA5-86BF7C8CE09B}"/>
              </a:ext>
            </a:extLst>
          </p:cNvPr>
          <p:cNvGraphicFramePr>
            <a:graphicFrameLocks noGrp="1"/>
          </p:cNvGraphicFramePr>
          <p:nvPr/>
        </p:nvGraphicFramePr>
        <p:xfrm>
          <a:off x="677863" y="2888486"/>
          <a:ext cx="8596312" cy="2425640"/>
        </p:xfrm>
        <a:graphic>
          <a:graphicData uri="http://schemas.openxmlformats.org/drawingml/2006/table">
            <a:tbl>
              <a:tblPr firstRow="1" firstCol="1" bandRow="1"/>
              <a:tblGrid>
                <a:gridCol w="8596312">
                  <a:extLst>
                    <a:ext uri="{9D8B030D-6E8A-4147-A177-3AD203B41FA5}">
                      <a16:colId xmlns:a16="http://schemas.microsoft.com/office/drawing/2014/main" val="4288447630"/>
                    </a:ext>
                  </a:extLst>
                </a:gridCol>
              </a:tblGrid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10129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47259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53458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93678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804847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944046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97" marR="6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72810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9B0A870-E619-1887-A14A-E5B33137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871" y="659887"/>
            <a:ext cx="447118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Instructions on how to make a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pot of tea or a cup of tea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EC780-C139-0DFD-72B5-F1F6E8FF65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12" y="455643"/>
            <a:ext cx="2182557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7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E4E495-C367-BAA4-E837-A1D5E699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0B2EF3CB-336A-5821-D013-D412FEBE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163" y="1288233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99FC029-C129-FF1C-21D8-63CC08C9E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87" y="351729"/>
            <a:ext cx="7228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Instructions on how to make a pot of tea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2850ED-1503-B4B6-5D0B-237909876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40728"/>
              </p:ext>
            </p:extLst>
          </p:nvPr>
        </p:nvGraphicFramePr>
        <p:xfrm>
          <a:off x="809550" y="3322557"/>
          <a:ext cx="6841490" cy="2267712"/>
        </p:xfrm>
        <a:graphic>
          <a:graphicData uri="http://schemas.openxmlformats.org/drawingml/2006/table">
            <a:tbl>
              <a:tblPr firstRow="1" firstCol="1" bandRow="1"/>
              <a:tblGrid>
                <a:gridCol w="6841490">
                  <a:extLst>
                    <a:ext uri="{9D8B030D-6E8A-4147-A177-3AD203B41FA5}">
                      <a16:colId xmlns:a16="http://schemas.microsoft.com/office/drawing/2014/main" val="918179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Fill a kettle with fresh water and bring to boil.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01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Warm the teapot with hot water.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2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Place two teabags in the pot.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112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Pour the boiling water into the pot.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105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Stir the tea and let it stand for 3-5 minutes to brew.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618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Pour the tea into a cup with some milk if required.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1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162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67E4-FA7D-4EC7-BAD6-332A5A8A1B4F}"/>
              </a:ext>
            </a:extLst>
          </p:cNvPr>
          <p:cNvSpPr txBox="1"/>
          <p:nvPr/>
        </p:nvSpPr>
        <p:spPr>
          <a:xfrm>
            <a:off x="1562469" y="186430"/>
            <a:ext cx="772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Fairtrade and its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43025-F44F-298E-C8EE-0914C6CB4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D2905-6C2A-0FA6-E406-4FFA366288A0}"/>
              </a:ext>
            </a:extLst>
          </p:cNvPr>
          <p:cNvSpPr txBox="1"/>
          <p:nvPr/>
        </p:nvSpPr>
        <p:spPr>
          <a:xfrm>
            <a:off x="251463" y="1017427"/>
            <a:ext cx="111208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 2006 </a:t>
            </a:r>
            <a:r>
              <a:rPr lang="en-GB" sz="3200" dirty="0" err="1">
                <a:latin typeface="Comic Sans MS" panose="030F0702030302020204" pitchFamily="66" charset="0"/>
              </a:rPr>
              <a:t>Sireet</a:t>
            </a:r>
            <a:r>
              <a:rPr lang="en-GB" sz="3200" dirty="0">
                <a:latin typeface="Comic Sans MS" panose="030F0702030302020204" pitchFamily="66" charset="0"/>
              </a:rPr>
              <a:t> Co-operative OEP became Fairtrade accredited and had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One tea factory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One tea plantation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6,000 members growing tea on their land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90,000 – 120,000 kg green leaf tea processed per day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Now in 2025 Fairtrade Co-operative </a:t>
            </a:r>
            <a:r>
              <a:rPr lang="en-GB" sz="3200" dirty="0" err="1">
                <a:latin typeface="Comic Sans MS" panose="030F0702030302020204" pitchFamily="66" charset="0"/>
              </a:rPr>
              <a:t>Sireet</a:t>
            </a:r>
            <a:r>
              <a:rPr lang="en-GB" sz="3200" dirty="0">
                <a:latin typeface="Comic Sans MS" panose="030F0702030302020204" pitchFamily="66" charset="0"/>
              </a:rPr>
              <a:t> OEP has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Two tea factories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Two tea estates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10,000 members growing tea on their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180,000-240,000 kg green leaf tea processed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B063B-0837-E42C-540C-9AB80E1043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0D73-6E09-8507-632C-168EEF4A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7E13F-01B3-7A18-D951-3B9F4B4D6B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8A339-9CB5-A721-7FAB-D61A3B202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11BDB-8E0E-38EA-492F-82D42862B031}"/>
              </a:ext>
            </a:extLst>
          </p:cNvPr>
          <p:cNvSpPr txBox="1"/>
          <p:nvPr/>
        </p:nvSpPr>
        <p:spPr>
          <a:xfrm>
            <a:off x="479878" y="335845"/>
            <a:ext cx="1082848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Benefits of a Fairtrade Co-operative</a:t>
            </a:r>
          </a:p>
          <a:p>
            <a:endParaRPr kumimoji="0" lang="en-GB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Guaranteed minimum price for the tea</a:t>
            </a:r>
            <a:endParaRPr lang="en-GB" sz="44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Fairer Payments to farmers (10,000)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 child labour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Safe working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Respect for the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Fairtrade Premium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Training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99427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619-C62F-1574-F64A-EE98807A1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1FF91-F9F1-D733-FF4E-D701C5F9B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AFC1B-ACCE-46E7-F6AF-BB904E299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C2FBF-9C01-F19F-66CA-92B2CB35F915}"/>
              </a:ext>
            </a:extLst>
          </p:cNvPr>
          <p:cNvSpPr txBox="1"/>
          <p:nvPr/>
        </p:nvSpPr>
        <p:spPr>
          <a:xfrm>
            <a:off x="415599" y="432770"/>
            <a:ext cx="1054327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What is the Fairtrade Premium?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Fairtrade Premium is an amount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of money paid to the co-operative from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the buyers of the tea.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An additional 36p is paid in Fairtrade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Premium for every kilogramme of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black tea sold</a:t>
            </a:r>
          </a:p>
        </p:txBody>
      </p:sp>
    </p:spTree>
    <p:extLst>
      <p:ext uri="{BB962C8B-B14F-4D97-AF65-F5344CB8AC3E}">
        <p14:creationId xmlns:p14="http://schemas.microsoft.com/office/powerpoint/2010/main" val="2740894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3216-AA49-C829-66E7-635C5AF0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B837-4619-8983-2F16-6246EA406C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24015-6CEE-8520-7279-B38FD0C16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61F57-15BA-550A-83FA-9A60B091F873}"/>
              </a:ext>
            </a:extLst>
          </p:cNvPr>
          <p:cNvSpPr txBox="1"/>
          <p:nvPr/>
        </p:nvSpPr>
        <p:spPr>
          <a:xfrm>
            <a:off x="148856" y="278881"/>
            <a:ext cx="11249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Since 2006 </a:t>
            </a:r>
            <a:r>
              <a:rPr lang="en-GB" sz="4000" dirty="0" err="1">
                <a:latin typeface="Comic Sans MS" panose="030F0702030302020204" pitchFamily="66" charset="0"/>
              </a:rPr>
              <a:t>Sireet</a:t>
            </a:r>
            <a:r>
              <a:rPr lang="en-GB" sz="4000" dirty="0">
                <a:latin typeface="Comic Sans MS" panose="030F0702030302020204" pitchFamily="66" charset="0"/>
              </a:rPr>
              <a:t> Co-operative has invested their Fairtrade Premium in: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  £300,000 spent on bursaries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    for over 5,000 Secondary School and     	 	College students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£2,500 revolving loan scheme for staff </a:t>
            </a:r>
          </a:p>
        </p:txBody>
      </p:sp>
    </p:spTree>
    <p:extLst>
      <p:ext uri="{BB962C8B-B14F-4D97-AF65-F5344CB8AC3E}">
        <p14:creationId xmlns:p14="http://schemas.microsoft.com/office/powerpoint/2010/main" val="42325891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3376957D-DF13-F743-5C97-CACFB66B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FA8F4-A073-3762-664C-458CEF509458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E2049-46B9-49A2-7762-24A6E068F539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630D7C-F506-EF30-D03C-389CC8E82E09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864" y="186430"/>
            <a:ext cx="5467135" cy="6459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66F22-E68A-A3F5-B9BF-9E937B106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15" l="165" r="83" t="417"/>
          <a:stretch>
            <a:fillRect/>
          </a:stretch>
        </p:blipFill>
        <p:spPr>
          <a:xfrm>
            <a:off x="1000124" y="0"/>
            <a:ext cx="2876550" cy="4933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FB4B4-56F7-F501-4F11-19E9A34D06C3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07" y="5121427"/>
            <a:ext cx="388958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CDF0-8DE1-4CB9-4720-B7022804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4A109-9647-C3EB-7AA2-831069FE4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696F5-3A65-F159-BB4E-7EEB8E232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A9D70-F759-594D-07B3-2EAA74391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-27918"/>
            <a:ext cx="8020050" cy="69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1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C4270-7174-61E8-CC69-52BDE471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62C6B-1D3E-73A4-1872-59A1C12F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FBD9D-6189-6D20-0A06-6969444310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B2621-226F-13B8-DB0A-C1A85FDA5731}"/>
              </a:ext>
            </a:extLst>
          </p:cNvPr>
          <p:cNvSpPr txBox="1"/>
          <p:nvPr/>
        </p:nvSpPr>
        <p:spPr>
          <a:xfrm>
            <a:off x="447933" y="874455"/>
            <a:ext cx="98823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 school projects including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labs,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classrooms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modern kitchens </a:t>
            </a:r>
          </a:p>
        </p:txBody>
      </p:sp>
    </p:spTree>
    <p:extLst>
      <p:ext uri="{BB962C8B-B14F-4D97-AF65-F5344CB8AC3E}">
        <p14:creationId xmlns:p14="http://schemas.microsoft.com/office/powerpoint/2010/main" val="2071698040"/>
      </p:ext>
    </p:extLst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9A9C9982-1184-1889-D7A7-71F3DABB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3FC63-2042-C534-4B9F-5C4658B5F97E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7394B-32D7-7F9A-D463-475D79A8F99D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1973D9-464C-37ED-F2B6-47B529F131CA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16"/>
            <a:ext cx="4913802" cy="368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646D3-8132-0602-BD83-D46268AEB24B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" t="74"/>
          <a:stretch>
            <a:fillRect/>
          </a:stretch>
        </p:blipFill>
        <p:spPr>
          <a:xfrm>
            <a:off x="4573392" y="3360420"/>
            <a:ext cx="6565961" cy="3497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228F1-1A01-D701-4877-EC78CD145DEE}"/>
              </a:ext>
            </a:extLst>
          </p:cNvPr>
          <p:cNvSpPr txBox="1"/>
          <p:nvPr/>
        </p:nvSpPr>
        <p:spPr>
          <a:xfrm>
            <a:off x="5116010" y="482592"/>
            <a:ext cx="5801588" cy="132343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en-GB" sz="4000">
                <a:latin charset="0" panose="030F0702030302020204" pitchFamily="66" typeface="Comic Sans MS"/>
              </a:rPr>
              <a:t>Cheptabach</a:t>
            </a:r>
            <a:r>
              <a:rPr dirty="0" lang="en-GB" sz="4000">
                <a:latin charset="0" panose="030F0702030302020204" pitchFamily="66" typeface="Comic Sans MS"/>
              </a:rPr>
              <a:t> Secondary </a:t>
            </a:r>
          </a:p>
          <a:p>
            <a:r>
              <a:rPr dirty="0" lang="en-GB" sz="4000">
                <a:latin charset="0" panose="030F0702030302020204" pitchFamily="66" typeface="Comic Sans MS"/>
              </a:rPr>
              <a:t>School Laboratory</a:t>
            </a:r>
          </a:p>
        </p:txBody>
      </p:sp>
    </p:spTree>
    <p:extLst>
      <p:ext uri="{BB962C8B-B14F-4D97-AF65-F5344CB8AC3E}">
        <p14:creationId xmlns:p14="http://schemas.microsoft.com/office/powerpoint/2010/main" val="501880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44DA-A1D6-6111-A4C5-4DC35CA9B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94F27-12E5-AADA-93F7-18B93B34F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7EBCA-36D4-1528-6732-EE276E41A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500D8-EC4A-EE1B-81FD-B8A96CE2DCA1}"/>
              </a:ext>
            </a:extLst>
          </p:cNvPr>
          <p:cNvSpPr txBox="1"/>
          <p:nvPr/>
        </p:nvSpPr>
        <p:spPr>
          <a:xfrm>
            <a:off x="942974" y="355707"/>
            <a:ext cx="88411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 water projects including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 Water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tanks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  B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oreholes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 well</a:t>
            </a:r>
          </a:p>
        </p:txBody>
      </p:sp>
    </p:spTree>
    <p:extLst>
      <p:ext uri="{BB962C8B-B14F-4D97-AF65-F5344CB8AC3E}">
        <p14:creationId xmlns:p14="http://schemas.microsoft.com/office/powerpoint/2010/main" val="1374722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A3C-682E-3D5D-14AF-69A042E0B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833FA-2A76-69F4-2323-AF8726D90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C49FF-C275-0967-7FD2-EC6712C4F1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C0928-5D70-620E-D395-EB94297D0A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27350" cy="2865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BD7EF-2C54-F904-8C54-56092A5275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48" y="0"/>
            <a:ext cx="5255207" cy="399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B7924-991F-A90E-013D-839EDAE483B3}"/>
              </a:ext>
            </a:extLst>
          </p:cNvPr>
          <p:cNvSpPr txBox="1"/>
          <p:nvPr/>
        </p:nvSpPr>
        <p:spPr>
          <a:xfrm>
            <a:off x="271509" y="3854844"/>
            <a:ext cx="108670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These water tanks are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gravity fed so very sustainable.  They each serve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around 1500-3000 people in the community and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are used for drinking, washing and agriculture</a:t>
            </a:r>
            <a:r>
              <a:rPr lang="en-GB" sz="32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5389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0B3D-BC35-FA14-A0DF-1BF89F23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FECEA-3EC1-A3DF-5762-C608C9D27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BEC33-67B2-B0B7-727D-187789765D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CE2D6-06AA-79D9-25FC-DFE18A3621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44200" cy="5578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E0E12-719A-29C9-9522-2A5971622170}"/>
              </a:ext>
            </a:extLst>
          </p:cNvPr>
          <p:cNvSpPr txBox="1"/>
          <p:nvPr/>
        </p:nvSpPr>
        <p:spPr>
          <a:xfrm>
            <a:off x="5672266" y="601928"/>
            <a:ext cx="631294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Kaputi Water Project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Mrs </a:t>
            </a:r>
            <a:r>
              <a:rPr lang="en-GB" sz="3600" dirty="0" err="1">
                <a:latin typeface="Comic Sans MS" panose="030F0702030302020204" pitchFamily="66" charset="0"/>
              </a:rPr>
              <a:t>Kobot</a:t>
            </a:r>
            <a:r>
              <a:rPr lang="en-GB" sz="3600" dirty="0">
                <a:latin typeface="Comic Sans MS" panose="030F0702030302020204" pitchFamily="66" charset="0"/>
              </a:rPr>
              <a:t> Arusei was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over 90 years old and had to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walk over 2 kms up and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down a steep hill to fetch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 water. Now she only has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to walk 50 meters to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fetch her water.</a:t>
            </a:r>
          </a:p>
        </p:txBody>
      </p:sp>
    </p:spTree>
    <p:extLst>
      <p:ext uri="{BB962C8B-B14F-4D97-AF65-F5344CB8AC3E}">
        <p14:creationId xmlns:p14="http://schemas.microsoft.com/office/powerpoint/2010/main" val="82117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77D1-0A94-7F0F-C86C-5E810444F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45770-D926-7AAF-46BF-0D3FB409C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45407-BFF1-185E-8A0A-ED9271294E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FA214-D73A-A4FD-5770-7B2A7A3B4E31}"/>
              </a:ext>
            </a:extLst>
          </p:cNvPr>
          <p:cNvSpPr txBox="1"/>
          <p:nvPr/>
        </p:nvSpPr>
        <p:spPr>
          <a:xfrm>
            <a:off x="826722" y="601928"/>
            <a:ext cx="690285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9 Medical Projects including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latin typeface="Comic Sans MS" panose="030F0702030302020204" pitchFamily="66" charset="0"/>
              </a:rPr>
              <a:t>Dispensaries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latin typeface="Comic Sans MS" panose="030F0702030302020204" pitchFamily="66" charset="0"/>
              </a:rPr>
              <a:t>Laboratories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latin typeface="Comic Sans MS" panose="030F0702030302020204" pitchFamily="66" charset="0"/>
              </a:rPr>
              <a:t>Outpatient clinics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latin typeface="Comic Sans MS" panose="030F0702030302020204" pitchFamily="66" charset="0"/>
              </a:rPr>
              <a:t>Maternity wings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latin typeface="Comic Sans MS" panose="030F0702030302020204" pitchFamily="66" charset="0"/>
              </a:rPr>
              <a:t>Medical staff houses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41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9D85-2EBE-E200-2FC6-EF078241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9F5C6-91C4-3BDF-F70C-A338149690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4" y="186430"/>
            <a:ext cx="720827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14E8F-2742-76F3-C462-639A5801E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52" y="5357312"/>
            <a:ext cx="1530229" cy="2139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97689-D38A-AE18-9E41-A029DBE1F7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362" y="1309814"/>
            <a:ext cx="7748688" cy="5163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1407F-4510-97A9-D25E-8389E51EF4AE}"/>
              </a:ext>
            </a:extLst>
          </p:cNvPr>
          <p:cNvSpPr txBox="1"/>
          <p:nvPr/>
        </p:nvSpPr>
        <p:spPr>
          <a:xfrm>
            <a:off x="1497330" y="601928"/>
            <a:ext cx="616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omic Sans MS" panose="030F0702030302020204" pitchFamily="66" charset="0"/>
              </a:rPr>
              <a:t>Kiropket</a:t>
            </a:r>
            <a:r>
              <a:rPr lang="en-GB" sz="4000" dirty="0">
                <a:latin typeface="Comic Sans MS" panose="030F0702030302020204" pitchFamily="66" charset="0"/>
              </a:rPr>
              <a:t> Maternity 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4F54-9F25-D736-73EA-3FB67D542B9E}"/>
              </a:ext>
            </a:extLst>
          </p:cNvPr>
          <p:cNvSpPr txBox="1"/>
          <p:nvPr/>
        </p:nvSpPr>
        <p:spPr>
          <a:xfrm>
            <a:off x="0" y="1525798"/>
            <a:ext cx="3828292" cy="50783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Over 100 babies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have been born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in this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Maternity Wing.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Classes 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for mothers and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vaccination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clinics are held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here.</a:t>
            </a:r>
          </a:p>
        </p:txBody>
      </p:sp>
    </p:spTree>
    <p:extLst>
      <p:ext uri="{BB962C8B-B14F-4D97-AF65-F5344CB8AC3E}">
        <p14:creationId xmlns:p14="http://schemas.microsoft.com/office/powerpoint/2010/main" val="1537085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2452-B45B-F59B-1FE4-47768885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4D10B-C7A0-71A1-1C1E-7C547823D7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98FCD-9176-DAE6-F539-B9A825EB8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9FFB4-FA89-36A2-5CAE-F94B49547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009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190185-1CAA-2774-CFBE-EE0E906020F6}"/>
              </a:ext>
            </a:extLst>
          </p:cNvPr>
          <p:cNvSpPr txBox="1"/>
          <p:nvPr/>
        </p:nvSpPr>
        <p:spPr>
          <a:xfrm>
            <a:off x="179781" y="262273"/>
            <a:ext cx="1075468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				Fairtrade School Action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Ask your teachers and your School Council to become a Fairtrade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Go home and tell someone about Fairtrade.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Encourage your family to buy a Fairtrade product regularly.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Ask if Fairtrade products are used in the staffroom at your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D8883-054C-36D0-6804-79BCCA27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008" y="262272"/>
            <a:ext cx="1414287" cy="1630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DD071-37E4-B802-EAFE-72556027B1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0" y="6144322"/>
            <a:ext cx="1118527" cy="5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187F9-E0CB-D852-7BE3-797A4B173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" y="0"/>
            <a:ext cx="10029826" cy="5641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3E1D3D-4DEB-0167-D474-00060ED79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49E15-C032-67BD-247D-8620426EBA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DE58-0654-A9E6-01F2-1A48E019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DB4EA3-CE06-00F2-D699-B74916FAA9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C04DD-0511-2407-0C60-5A7ED9EE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405C7-F59B-0D19-1E4E-476AF471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98" y="0"/>
            <a:ext cx="58036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2E81F-33B9-7EFB-754D-FA61D6BF1BFC}"/>
              </a:ext>
            </a:extLst>
          </p:cNvPr>
          <p:cNvSpPr txBox="1"/>
          <p:nvPr/>
        </p:nvSpPr>
        <p:spPr>
          <a:xfrm>
            <a:off x="228600" y="876300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Tea growing areas in Kenya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7BCC7-3364-013E-300B-616E7437FA47}"/>
              </a:ext>
            </a:extLst>
          </p:cNvPr>
          <p:cNvSpPr txBox="1"/>
          <p:nvPr/>
        </p:nvSpPr>
        <p:spPr>
          <a:xfrm>
            <a:off x="428625" y="3324225"/>
            <a:ext cx="2385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omic Sans MS" panose="030F0702030302020204" pitchFamily="66" charset="0"/>
              </a:rPr>
              <a:t>Sireet</a:t>
            </a:r>
            <a:r>
              <a:rPr lang="en-GB" sz="3200" dirty="0">
                <a:latin typeface="Comic Sans MS" panose="030F0702030302020204" pitchFamily="66" charset="0"/>
              </a:rPr>
              <a:t> Tea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Nandi Hills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In Eldoret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1FDE2A-2AB1-0FE4-8194-DEDE660DFC10}"/>
              </a:ext>
            </a:extLst>
          </p:cNvPr>
          <p:cNvCxnSpPr/>
          <p:nvPr/>
        </p:nvCxnSpPr>
        <p:spPr>
          <a:xfrm flipV="1">
            <a:off x="1924050" y="3429000"/>
            <a:ext cx="2543175" cy="43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50455"/>
      </p:ext>
    </p:extLst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99E53-A1E0-A66F-36DE-7F4224CA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C7BE49-7D4A-0D09-7E82-F839B14B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" r="455"/>
          <a:stretch>
            <a:fillRect/>
          </a:stretch>
        </p:blipFill>
        <p:spPr>
          <a:xfrm>
            <a:off x="1" y="0"/>
            <a:ext cx="2666082" cy="2731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2AC45-9D31-55AF-BE77-942A7257DA6F}"/>
              </a:ext>
            </a:extLst>
          </p:cNvPr>
          <p:cNvSpPr txBox="1"/>
          <p:nvPr/>
        </p:nvSpPr>
        <p:spPr>
          <a:xfrm>
            <a:off x="3272714" y="675268"/>
            <a:ext cx="7119257" cy="378565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Thank you for attending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Devon Fairtrade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Schools’ Conference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2025</a:t>
            </a:r>
          </a:p>
          <a:p>
            <a:pPr algn="ctr"/>
            <a:r>
              <a:rPr dirty="0" lang="en-GB" sz="4800">
                <a:latin charset="0" panose="030F0702030302020204" pitchFamily="66" typeface="Comic Sans MS"/>
                <a:cs charset="0" panose="020B0604020202020204" pitchFamily="34"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E918E-7246-A4B7-46B9-0225FE993D64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5124680" cy="3420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4DC7F-066B-2FBC-4CD7-CD58B541AB6C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048" y="5594686"/>
            <a:ext cx="2078916" cy="1066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2F9CA-5ACC-8AB7-B3D4-98B15F2475BF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528" y="196422"/>
            <a:ext cx="165215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8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15A69-C5AE-C5AF-CDBA-8F7180E7E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6F5B2-42AD-82A2-F3AA-2113EC23DC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1C1EC-CA9E-AAD8-040B-E7815D243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3EA4C-2D16-31FC-3291-0EDF87538E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554" y="-24036"/>
            <a:ext cx="5843078" cy="690292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02A4E9-D25C-2B3B-EB96-F2A943978462}"/>
              </a:ext>
            </a:extLst>
          </p:cNvPr>
          <p:cNvCxnSpPr>
            <a:cxnSpLocks/>
          </p:cNvCxnSpPr>
          <p:nvPr/>
        </p:nvCxnSpPr>
        <p:spPr>
          <a:xfrm>
            <a:off x="2733575" y="2367815"/>
            <a:ext cx="2223436" cy="1203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8F1CF3-2A0B-F83B-6480-2CAAA747D6AC}"/>
              </a:ext>
            </a:extLst>
          </p:cNvPr>
          <p:cNvSpPr txBox="1"/>
          <p:nvPr/>
        </p:nvSpPr>
        <p:spPr>
          <a:xfrm>
            <a:off x="0" y="1491916"/>
            <a:ext cx="3512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omic Sans MS" panose="030F0702030302020204" pitchFamily="66" charset="0"/>
              </a:rPr>
              <a:t>Sireet</a:t>
            </a:r>
            <a:r>
              <a:rPr lang="en-GB" sz="3200" dirty="0">
                <a:latin typeface="Comic Sans MS" panose="030F0702030302020204" pitchFamily="66" charset="0"/>
              </a:rPr>
              <a:t> Tea grown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in Nandi Hills</a:t>
            </a:r>
          </a:p>
          <a:p>
            <a:r>
              <a:rPr lang="en-GB" sz="3200">
                <a:latin typeface="Comic Sans MS" panose="030F0702030302020204" pitchFamily="66" charset="0"/>
              </a:rPr>
              <a:t>Eldoret</a:t>
            </a:r>
            <a:r>
              <a:rPr lang="en-GB" sz="3200" dirty="0">
                <a:latin typeface="Comic Sans MS" panose="030F0702030302020204" pitchFamily="66" charset="0"/>
              </a:rPr>
              <a:t>, Kenya</a:t>
            </a:r>
          </a:p>
        </p:txBody>
      </p:sp>
    </p:spTree>
    <p:extLst>
      <p:ext uri="{BB962C8B-B14F-4D97-AF65-F5344CB8AC3E}">
        <p14:creationId xmlns:p14="http://schemas.microsoft.com/office/powerpoint/2010/main" val="379175973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09EA9534-4A0D-479C-7E91-9EBD9D763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26041-EB47-4388-DD8C-8C78B4C40DEA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B43E3-47CB-6EA9-C2D0-EF421FD7AA78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AA8C2-E58D-7B14-A98E-FEE02522D49E}"/>
              </a:ext>
            </a:extLst>
          </p:cNvPr>
          <p:cNvSpPr txBox="1"/>
          <p:nvPr/>
        </p:nvSpPr>
        <p:spPr>
          <a:xfrm>
            <a:off x="180975" y="476250"/>
            <a:ext cx="9126216" cy="120032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en-GB" sz="3600">
                <a:latin charset="0" panose="030F0702030302020204" pitchFamily="66" typeface="Comic Sans MS"/>
              </a:rPr>
              <a:t>What is tea?</a:t>
            </a:r>
          </a:p>
          <a:p>
            <a:pPr algn="ctr"/>
            <a:r>
              <a:rPr dirty="0" lang="en-GB" sz="3600">
                <a:latin charset="0" panose="030F0702030302020204" pitchFamily="66" typeface="Comic Sans MS"/>
              </a:rPr>
              <a:t>How is tea grown and produced  in Kenya?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93F49-F335-3C85-E4A4-A05154BD2CC6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3484"/>
            <a:ext cx="5417419" cy="4514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7884C-0C9D-230A-D022-A3FCF44BA85B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"/>
          <a:stretch>
            <a:fillRect/>
          </a:stretch>
        </p:blipFill>
        <p:spPr>
          <a:xfrm>
            <a:off x="5417419" y="2307211"/>
            <a:ext cx="6774581" cy="45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953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55EF-F4C3-D3C0-5F7E-24E76C3F3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469C3-C130-43B3-E2CC-B4D3D50DB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44" y="115741"/>
            <a:ext cx="1397579" cy="160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1242D-B47E-F48A-27A3-8797E758A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667" y="5675367"/>
            <a:ext cx="2078916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F2254-0DF5-BFE4-32A8-9104B14C25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8423E-F54B-845B-3906-CB723E6E9087}"/>
              </a:ext>
            </a:extLst>
          </p:cNvPr>
          <p:cNvSpPr txBox="1"/>
          <p:nvPr/>
        </p:nvSpPr>
        <p:spPr>
          <a:xfrm>
            <a:off x="144379" y="500514"/>
            <a:ext cx="851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omic Sans MS" panose="030F0702030302020204" pitchFamily="66" charset="0"/>
              </a:rPr>
              <a:t>Sireet</a:t>
            </a:r>
            <a:r>
              <a:rPr lang="en-GB" sz="4000" dirty="0">
                <a:latin typeface="Comic Sans MS" panose="030F0702030302020204" pitchFamily="66" charset="0"/>
              </a:rPr>
              <a:t> Tea Pickers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 in Nandi Hills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A97F0-AE0A-A407-57F4-D4B4249765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76" y="0"/>
            <a:ext cx="51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2897</TotalTime>
  <Words>1176</Words>
  <Application>Microsoft Office PowerPoint</Application>
  <PresentationFormat>Widescreen</PresentationFormat>
  <Paragraphs>291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Aptos</vt:lpstr>
      <vt:lpstr>Arial</vt:lpstr>
      <vt:lpstr>Comic Sans 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Derrick</dc:creator>
  <cp:lastModifiedBy>Wendy Milne</cp:lastModifiedBy>
  <cp:revision>7</cp:revision>
  <dcterms:created xsi:type="dcterms:W3CDTF">2025-08-18T10:59:56Z</dcterms:created>
  <dcterms:modified xsi:type="dcterms:W3CDTF">2025-10-03T11:52:13Z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2420779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S10.9.3</vt:lpwstr>
  </property>
</Properties>
</file>